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08" r:id="rId3"/>
    <p:sldId id="309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92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0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49" autoAdjust="0"/>
  </p:normalViewPr>
  <p:slideViewPr>
    <p:cSldViewPr snapToGrid="0" snapToObjects="1">
      <p:cViewPr>
        <p:scale>
          <a:sx n="94" d="100"/>
          <a:sy n="94" d="100"/>
        </p:scale>
        <p:origin x="-225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02C1F-C4A1-A14E-8EDD-0F9130D37CC9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09760-6199-B24F-ACE7-5AF6953FB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0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r>
              <a:rPr lang="en-US" baseline="0" dirty="0" smtClean="0"/>
              <a:t> SW focused on business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SW in delivery phase (not discovery phase) -&gt; Delivering value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3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13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Economics of Scale (the more you do, the less it costs)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6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Dependency</a:t>
            </a:r>
            <a:r>
              <a:rPr lang="en-US" baseline="0" dirty="0" smtClean="0"/>
              <a:t> mess</a:t>
            </a:r>
          </a:p>
          <a:p>
            <a:r>
              <a:rPr lang="en-US" baseline="0" dirty="0" smtClean="0"/>
              <a:t>Hard to reuse</a:t>
            </a:r>
          </a:p>
          <a:p>
            <a:r>
              <a:rPr lang="en-US" baseline="0" dirty="0" smtClean="0"/>
              <a:t>Duplicates (If you copy-pasted, this means changing things in more than 1 place)</a:t>
            </a:r>
          </a:p>
          <a:p>
            <a:r>
              <a:rPr lang="en-US" baseline="0" dirty="0" smtClean="0"/>
              <a:t>No tests</a:t>
            </a:r>
          </a:p>
          <a:p>
            <a:r>
              <a:rPr lang="en-US" baseline="0" dirty="0" smtClean="0"/>
              <a:t>Change 1 component used everywhere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56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“Business needs” with</a:t>
            </a:r>
            <a:r>
              <a:rPr lang="en-US" baseline="0" dirty="0" smtClean="0"/>
              <a:t> “SW Design”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64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Stop complaining</a:t>
            </a:r>
            <a:r>
              <a:rPr lang="en-US" baseline="0" dirty="0" smtClean="0"/>
              <a:t> about it, do you understand them?</a:t>
            </a:r>
          </a:p>
          <a:p>
            <a:r>
              <a:rPr lang="en-US" baseline="0" dirty="0" smtClean="0"/>
              <a:t>Let’s talk in economic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71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risk</a:t>
            </a:r>
            <a:r>
              <a:rPr lang="en-US" baseline="0" dirty="0" smtClean="0"/>
              <a:t> as</a:t>
            </a:r>
            <a:r>
              <a:rPr lang="en-US" dirty="0" smtClean="0"/>
              <a:t> we don</a:t>
            </a:r>
            <a:r>
              <a:rPr lang="mr-IN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get feedback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8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Complete</a:t>
            </a:r>
            <a:r>
              <a:rPr lang="en-US" baseline="0" dirty="0" smtClean="0"/>
              <a:t> exercise of Analysis, Design, Implementation and Testing.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8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Evolving a feature means</a:t>
            </a:r>
            <a:r>
              <a:rPr lang="en-US" baseline="0" dirty="0" smtClean="0"/>
              <a:t> facing new economic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7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Evolving a feature:</a:t>
            </a:r>
          </a:p>
          <a:p>
            <a:endParaRPr lang="en-US" dirty="0" smtClean="0"/>
          </a:p>
          <a:p>
            <a:r>
              <a:rPr lang="en-US" dirty="0" smtClean="0"/>
              <a:t>Identify</a:t>
            </a:r>
            <a:r>
              <a:rPr lang="en-US" baseline="0" dirty="0" smtClean="0"/>
              <a:t> small vertical functional features to hit production. This means delivering something at the end of the iteration.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feedback early and fast, reduce risk and we add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3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set of changes</a:t>
            </a:r>
          </a:p>
          <a:p>
            <a:r>
              <a:rPr lang="en-US" baseline="0" dirty="0" smtClean="0"/>
              <a:t>Each iteration means:</a:t>
            </a:r>
          </a:p>
          <a:p>
            <a:r>
              <a:rPr lang="en-US" dirty="0" smtClean="0"/>
              <a:t>Improve previous code with feedback + adding new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75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 of first development tends to 0 compared to evolving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9760-6199-B24F-ACE7-5AF6953FBE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1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8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0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0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0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29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01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2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51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5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6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96ACE-3D94-EA43-88C4-DEA73CED62CD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80EE6-8B4E-1C46-BB1A-0759A3BB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38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</a:t>
            </a:r>
            <a:r>
              <a:rPr lang="en-US" dirty="0" smtClean="0"/>
              <a:t>Economics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Business aware software development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3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739901"/>
            <a:ext cx="8229600" cy="313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Business needs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Value, Cost, Risk &amp; Debt</a:t>
            </a:r>
          </a:p>
          <a:p>
            <a:pPr marL="0" indent="0">
              <a:buFont typeface="Arial"/>
              <a:buNone/>
            </a:pPr>
            <a:r>
              <a:rPr lang="en-US" b="1" dirty="0" smtClean="0"/>
              <a:t>Iterative &amp; incremental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Change &amp; evolution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2738"/>
            <a:ext cx="8229600" cy="1143000"/>
          </a:xfrm>
        </p:spPr>
        <p:txBody>
          <a:bodyPr/>
          <a:lstStyle/>
          <a:p>
            <a:r>
              <a:rPr lang="en-US" dirty="0" smtClean="0"/>
              <a:t>Waterfall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8-04-02 at 10.20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96" r="-4696"/>
          <a:stretch>
            <a:fillRect/>
          </a:stretch>
        </p:blipFill>
        <p:spPr>
          <a:xfrm>
            <a:off x="457200" y="673100"/>
            <a:ext cx="8229600" cy="5453063"/>
          </a:xfrm>
        </p:spPr>
      </p:pic>
    </p:spTree>
    <p:extLst>
      <p:ext uri="{BB962C8B-B14F-4D97-AF65-F5344CB8AC3E}">
        <p14:creationId xmlns:p14="http://schemas.microsoft.com/office/powerpoint/2010/main" val="284967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8-04-02 at 10.22.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7" r="-5357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167386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8-04-02 at 10.23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59" r="-5559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154600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8-04-02 at 10.23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59" r="-5559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361657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Shot 2018-04-02 at 10.27.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26" r="-7026"/>
          <a:stretch>
            <a:fillRect/>
          </a:stretch>
        </p:blipFill>
        <p:spPr>
          <a:xfrm>
            <a:off x="457200" y="749300"/>
            <a:ext cx="8229600" cy="5376863"/>
          </a:xfrm>
        </p:spPr>
      </p:pic>
    </p:spTree>
    <p:extLst>
      <p:ext uri="{BB962C8B-B14F-4D97-AF65-F5344CB8AC3E}">
        <p14:creationId xmlns:p14="http://schemas.microsoft.com/office/powerpoint/2010/main" val="359023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4-02 at 10.28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23" r="-12723"/>
          <a:stretch>
            <a:fillRect/>
          </a:stretch>
        </p:blipFill>
        <p:spPr>
          <a:xfrm>
            <a:off x="457200" y="749300"/>
            <a:ext cx="8229600" cy="5376863"/>
          </a:xfrm>
        </p:spPr>
      </p:pic>
    </p:spTree>
    <p:extLst>
      <p:ext uri="{BB962C8B-B14F-4D97-AF65-F5344CB8AC3E}">
        <p14:creationId xmlns:p14="http://schemas.microsoft.com/office/powerpoint/2010/main" val="262765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Shot 2018-04-02 at 10.29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03" r="-13203"/>
          <a:stretch>
            <a:fillRect/>
          </a:stretch>
        </p:blipFill>
        <p:spPr>
          <a:xfrm>
            <a:off x="457200" y="749300"/>
            <a:ext cx="8229600" cy="5376863"/>
          </a:xfrm>
        </p:spPr>
      </p:pic>
    </p:spTree>
    <p:extLst>
      <p:ext uri="{BB962C8B-B14F-4D97-AF65-F5344CB8AC3E}">
        <p14:creationId xmlns:p14="http://schemas.microsoft.com/office/powerpoint/2010/main" val="22998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27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Iterative &amp; incremental</a:t>
            </a:r>
            <a:br>
              <a:rPr lang="en-US" dirty="0" smtClean="0"/>
            </a:br>
            <a:r>
              <a:rPr lang="en-US" sz="2000" dirty="0" smtClean="0"/>
              <a:t>Value, Risk &amp; Debt over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6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Speakers</a:t>
            </a:r>
            <a:endParaRPr lang="en-US" dirty="0"/>
          </a:p>
        </p:txBody>
      </p:sp>
      <p:pic>
        <p:nvPicPr>
          <p:cNvPr id="6" name="Content Placeholder 5" descr="Screen Shot 2018-04-03 at 13.09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39" r="-18139"/>
          <a:stretch>
            <a:fillRect/>
          </a:stretch>
        </p:blipFill>
        <p:spPr>
          <a:xfrm>
            <a:off x="4189736" y="1735301"/>
            <a:ext cx="4497064" cy="2473212"/>
          </a:xfrm>
        </p:spPr>
      </p:pic>
      <p:pic>
        <p:nvPicPr>
          <p:cNvPr id="7" name="Picture 6" descr="Screen Shot 2018-04-03 at 13.09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33" y="3282923"/>
            <a:ext cx="3987919" cy="299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3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8-04-02 at 10.20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96" r="-4696"/>
          <a:stretch>
            <a:fillRect/>
          </a:stretch>
        </p:blipFill>
        <p:spPr>
          <a:xfrm>
            <a:off x="457200" y="673100"/>
            <a:ext cx="8229600" cy="5453063"/>
          </a:xfrm>
        </p:spPr>
      </p:pic>
    </p:spTree>
    <p:extLst>
      <p:ext uri="{BB962C8B-B14F-4D97-AF65-F5344CB8AC3E}">
        <p14:creationId xmlns:p14="http://schemas.microsoft.com/office/powerpoint/2010/main" val="116018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4-02 at 10.33.30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64" r="-5564"/>
          <a:stretch>
            <a:fillRect/>
          </a:stretch>
        </p:blipFill>
        <p:spPr>
          <a:xfrm>
            <a:off x="457200" y="749300"/>
            <a:ext cx="8229600" cy="5376863"/>
          </a:xfrm>
        </p:spPr>
      </p:pic>
    </p:spTree>
    <p:extLst>
      <p:ext uri="{BB962C8B-B14F-4D97-AF65-F5344CB8AC3E}">
        <p14:creationId xmlns:p14="http://schemas.microsoft.com/office/powerpoint/2010/main" val="36767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Shot 2018-04-02 at 10.33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9" r="-5509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126703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4-02 at 10.34.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06" r="-6306"/>
          <a:stretch>
            <a:fillRect/>
          </a:stretch>
        </p:blipFill>
        <p:spPr>
          <a:xfrm>
            <a:off x="457200" y="749300"/>
            <a:ext cx="8229600" cy="5376863"/>
          </a:xfrm>
        </p:spPr>
      </p:pic>
    </p:spTree>
    <p:extLst>
      <p:ext uri="{BB962C8B-B14F-4D97-AF65-F5344CB8AC3E}">
        <p14:creationId xmlns:p14="http://schemas.microsoft.com/office/powerpoint/2010/main" val="366510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Shot 2018-04-02 at 10.34.5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86" r="-6386"/>
          <a:stretch>
            <a:fillRect/>
          </a:stretch>
        </p:blipFill>
        <p:spPr>
          <a:xfrm>
            <a:off x="457200" y="750888"/>
            <a:ext cx="8229600" cy="5375275"/>
          </a:xfrm>
        </p:spPr>
      </p:pic>
    </p:spTree>
    <p:extLst>
      <p:ext uri="{BB962C8B-B14F-4D97-AF65-F5344CB8AC3E}">
        <p14:creationId xmlns:p14="http://schemas.microsoft.com/office/powerpoint/2010/main" val="335205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4-02 at 10.35.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35" r="-12635"/>
          <a:stretch>
            <a:fillRect/>
          </a:stretch>
        </p:blipFill>
        <p:spPr>
          <a:xfrm>
            <a:off x="457200" y="723900"/>
            <a:ext cx="8229600" cy="5402263"/>
          </a:xfrm>
        </p:spPr>
      </p:pic>
    </p:spTree>
    <p:extLst>
      <p:ext uri="{BB962C8B-B14F-4D97-AF65-F5344CB8AC3E}">
        <p14:creationId xmlns:p14="http://schemas.microsoft.com/office/powerpoint/2010/main" val="342351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739901"/>
            <a:ext cx="8229600" cy="313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Business needs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Value, Cost, Risk &amp; Debt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Iterative &amp; incremental</a:t>
            </a:r>
          </a:p>
          <a:p>
            <a:pPr marL="0" indent="0">
              <a:buFont typeface="Arial"/>
              <a:buNone/>
            </a:pPr>
            <a:r>
              <a:rPr lang="en-US" b="1" dirty="0" smtClean="0"/>
              <a:t>Change &amp; evolution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4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2738"/>
            <a:ext cx="8229600" cy="1143000"/>
          </a:xfrm>
        </p:spPr>
        <p:txBody>
          <a:bodyPr/>
          <a:lstStyle/>
          <a:p>
            <a:r>
              <a:rPr lang="en-US" dirty="0" smtClean="0"/>
              <a:t>Evolving a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36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8-04-02 at 10.46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58" r="-7358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217766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Shot 2018-04-02 at 10.39.0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85" r="-7285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149540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3050"/>
            <a:ext cx="8229600" cy="53831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Andr</a:t>
            </a:r>
            <a:r>
              <a:rPr lang="en-US" dirty="0" smtClean="0"/>
              <a:t>és Miguel </a:t>
            </a:r>
            <a:r>
              <a:rPr lang="en-US" dirty="0" err="1" smtClean="0"/>
              <a:t>Terán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Carmen </a:t>
            </a:r>
            <a:r>
              <a:rPr lang="en-US" dirty="0" err="1" smtClean="0"/>
              <a:t>Dom</a:t>
            </a:r>
            <a:r>
              <a:rPr lang="en-US" dirty="0" err="1" smtClean="0"/>
              <a:t>ínguez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Josu Escalada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56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4-02 at 10.39.1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0" r="-7150"/>
          <a:stretch>
            <a:fillRect/>
          </a:stretch>
        </p:blipFill>
        <p:spPr>
          <a:xfrm>
            <a:off x="457200" y="723900"/>
            <a:ext cx="8229600" cy="5402263"/>
          </a:xfrm>
        </p:spPr>
      </p:pic>
    </p:spTree>
    <p:extLst>
      <p:ext uri="{BB962C8B-B14F-4D97-AF65-F5344CB8AC3E}">
        <p14:creationId xmlns:p14="http://schemas.microsoft.com/office/powerpoint/2010/main" val="345767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4-02 at 10.39.3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0" r="-7150"/>
          <a:stretch>
            <a:fillRect/>
          </a:stretch>
        </p:blipFill>
        <p:spPr>
          <a:xfrm>
            <a:off x="457200" y="723900"/>
            <a:ext cx="8229600" cy="5402263"/>
          </a:xfrm>
        </p:spPr>
      </p:pic>
    </p:spTree>
    <p:extLst>
      <p:ext uri="{BB962C8B-B14F-4D97-AF65-F5344CB8AC3E}">
        <p14:creationId xmlns:p14="http://schemas.microsoft.com/office/powerpoint/2010/main" val="289956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8-04-02 at 10.48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8" r="-7188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361174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4-02 at 10.39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0" r="-7150"/>
          <a:stretch>
            <a:fillRect/>
          </a:stretch>
        </p:blipFill>
        <p:spPr>
          <a:xfrm>
            <a:off x="457200" y="723900"/>
            <a:ext cx="8229600" cy="5402263"/>
          </a:xfrm>
        </p:spPr>
      </p:pic>
    </p:spTree>
    <p:extLst>
      <p:ext uri="{BB962C8B-B14F-4D97-AF65-F5344CB8AC3E}">
        <p14:creationId xmlns:p14="http://schemas.microsoft.com/office/powerpoint/2010/main" val="401549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8-04-02 at 10.50.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4" r="-7334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211561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8-04-02 at 10.51.4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61" r="-7261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412085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8-04-02 at 10.52.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66" r="-7066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385439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27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Testing</a:t>
            </a:r>
            <a:br>
              <a:rPr lang="en-US" dirty="0" smtClean="0"/>
            </a:br>
            <a:r>
              <a:rPr lang="en-US" sz="2000" dirty="0" smtClean="0"/>
              <a:t>Challenge of reliable continuous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Shot 2018-04-02 at 10.56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61" r="-7261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3174909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4-02 at 10.57.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29" r="-7029"/>
          <a:stretch>
            <a:fillRect/>
          </a:stretch>
        </p:blipFill>
        <p:spPr>
          <a:xfrm>
            <a:off x="457200" y="723900"/>
            <a:ext cx="8229600" cy="5402263"/>
          </a:xfrm>
        </p:spPr>
      </p:pic>
    </p:spTree>
    <p:extLst>
      <p:ext uri="{BB962C8B-B14F-4D97-AF65-F5344CB8AC3E}">
        <p14:creationId xmlns:p14="http://schemas.microsoft.com/office/powerpoint/2010/main" val="12932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9901"/>
            <a:ext cx="8229600" cy="31369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Business needs</a:t>
            </a:r>
          </a:p>
          <a:p>
            <a:pPr marL="0" indent="0">
              <a:buNone/>
            </a:pPr>
            <a:r>
              <a:rPr lang="en-US" dirty="0" smtClean="0"/>
              <a:t>Value, Cost, Risk &amp; Debt</a:t>
            </a:r>
          </a:p>
          <a:p>
            <a:pPr marL="0" indent="0">
              <a:buNone/>
            </a:pPr>
            <a:r>
              <a:rPr lang="en-US" dirty="0" smtClean="0"/>
              <a:t>Iterative &amp; incremental</a:t>
            </a:r>
          </a:p>
          <a:p>
            <a:pPr marL="0" indent="0">
              <a:buNone/>
            </a:pPr>
            <a:r>
              <a:rPr lang="en-US" dirty="0" smtClean="0"/>
              <a:t>Change &amp; evolution</a:t>
            </a:r>
          </a:p>
          <a:p>
            <a:pPr marL="0" indent="0">
              <a:buNone/>
            </a:pP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6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Shot 2018-04-02 at 10.57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61" r="-7261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310956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4-02 at 10.57.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36" r="-7236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332262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Shot 2018-04-02 at 10.57.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" b="6359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275657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4-02 at 10.5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3" b="6303"/>
          <a:stretch>
            <a:fillRect/>
          </a:stretch>
        </p:blipFill>
        <p:spPr>
          <a:xfrm>
            <a:off x="457200" y="736600"/>
            <a:ext cx="8229600" cy="5389563"/>
          </a:xfrm>
        </p:spPr>
      </p:pic>
    </p:spTree>
    <p:extLst>
      <p:ext uri="{BB962C8B-B14F-4D97-AF65-F5344CB8AC3E}">
        <p14:creationId xmlns:p14="http://schemas.microsoft.com/office/powerpoint/2010/main" val="378096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739901"/>
            <a:ext cx="8229600" cy="313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Business needs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Value, Cost, Risk &amp; Debt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Iterative &amp; incremental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Change &amp; evolution</a:t>
            </a:r>
          </a:p>
          <a:p>
            <a:pPr marL="0" indent="0">
              <a:buFont typeface="Arial"/>
              <a:buNone/>
            </a:pPr>
            <a:r>
              <a:rPr lang="en-US" b="1" dirty="0" smtClean="0"/>
              <a:t>Design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386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368"/>
            <a:ext cx="8229600" cy="4950795"/>
          </a:xfrm>
        </p:spPr>
        <p:txBody>
          <a:bodyPr/>
          <a:lstStyle/>
          <a:p>
            <a:r>
              <a:rPr lang="en-US" dirty="0" smtClean="0"/>
              <a:t>Technical &amp; non-technical people working together to achieve a goal</a:t>
            </a:r>
          </a:p>
          <a:p>
            <a:r>
              <a:rPr lang="en-US" dirty="0" smtClean="0"/>
              <a:t>Taking technical decisions depending on value/cost/risk/debt.</a:t>
            </a:r>
          </a:p>
          <a:p>
            <a:r>
              <a:rPr lang="en-US" dirty="0" smtClean="0"/>
              <a:t>Think </a:t>
            </a:r>
            <a:r>
              <a:rPr lang="en-US" dirty="0" smtClean="0"/>
              <a:t>in increasing </a:t>
            </a:r>
            <a:r>
              <a:rPr lang="en-US" b="1" dirty="0" smtClean="0"/>
              <a:t>VALUE</a:t>
            </a:r>
            <a:r>
              <a:rPr lang="en-US" dirty="0" smtClean="0"/>
              <a:t>, reducing </a:t>
            </a:r>
            <a:r>
              <a:rPr lang="en-US" b="1" dirty="0" smtClean="0"/>
              <a:t>RISK</a:t>
            </a:r>
            <a:r>
              <a:rPr lang="en-US" dirty="0" smtClean="0"/>
              <a:t> and </a:t>
            </a:r>
            <a:r>
              <a:rPr lang="en-US" b="1" dirty="0" smtClean="0"/>
              <a:t>DEBT</a:t>
            </a:r>
            <a:r>
              <a:rPr lang="en-US" dirty="0" smtClean="0"/>
              <a:t>, “forgetting” about </a:t>
            </a:r>
            <a:r>
              <a:rPr lang="en-US" b="1" dirty="0" smtClean="0"/>
              <a:t>COST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How we develop has an impact on the economy of the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0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team activities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290496"/>
              </p:ext>
            </p:extLst>
          </p:nvPr>
        </p:nvGraphicFramePr>
        <p:xfrm>
          <a:off x="1830825" y="1600198"/>
          <a:ext cx="5486400" cy="45289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</a:tblGrid>
              <a:tr h="1132229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Risk</a:t>
                      </a:r>
                      <a:r>
                        <a:rPr lang="en-US" sz="2000" dirty="0" smtClean="0"/>
                        <a:t> driven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  <a:p>
                      <a:r>
                        <a:rPr lang="en-US" dirty="0" smtClean="0"/>
                        <a:t>Knowledge sharing</a:t>
                      </a:r>
                    </a:p>
                    <a:p>
                      <a:r>
                        <a:rPr lang="mr-IN" dirty="0" smtClean="0"/>
                        <a:t>…</a:t>
                      </a:r>
                      <a:endParaRPr lang="en-US" dirty="0" smtClean="0"/>
                    </a:p>
                  </a:txBody>
                  <a:tcPr/>
                </a:tc>
              </a:tr>
              <a:tr h="1132229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Debt</a:t>
                      </a:r>
                      <a:r>
                        <a:rPr lang="en-US" sz="2000" dirty="0" smtClean="0"/>
                        <a:t> driven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Refactoring</a:t>
                      </a:r>
                      <a:endParaRPr lang="en-US" dirty="0"/>
                    </a:p>
                  </a:txBody>
                  <a:tcPr/>
                </a:tc>
              </a:tr>
              <a:tr h="1132229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Cost</a:t>
                      </a:r>
                      <a:r>
                        <a:rPr lang="en-US" sz="2000" dirty="0" smtClean="0"/>
                        <a:t> driven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Software design</a:t>
                      </a:r>
                    </a:p>
                    <a:p>
                      <a:r>
                        <a:rPr lang="en-US" b="0" dirty="0" smtClean="0"/>
                        <a:t>Delivery automation</a:t>
                      </a:r>
                      <a:endParaRPr lang="en-US" b="0" dirty="0"/>
                    </a:p>
                  </a:txBody>
                  <a:tcPr/>
                </a:tc>
              </a:tr>
              <a:tr h="1132229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Value</a:t>
                      </a:r>
                      <a:r>
                        <a:rPr lang="en-US" sz="2000" dirty="0" smtClean="0"/>
                        <a:t> driven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Discovering</a:t>
                      </a:r>
                      <a:r>
                        <a:rPr lang="en-US" baseline="0" dirty="0" smtClean="0"/>
                        <a:t> features with a big impact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5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Screen Shot 2018-04-02 at 11.13.2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56" r="-7456"/>
          <a:stretch>
            <a:fillRect/>
          </a:stretch>
        </p:blipFill>
        <p:spPr>
          <a:xfrm>
            <a:off x="457200" y="757238"/>
            <a:ext cx="8229600" cy="5368925"/>
          </a:xfrm>
        </p:spPr>
      </p:pic>
    </p:spTree>
    <p:extLst>
      <p:ext uri="{BB962C8B-B14F-4D97-AF65-F5344CB8AC3E}">
        <p14:creationId xmlns:p14="http://schemas.microsoft.com/office/powerpoint/2010/main" val="45836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4-02 at 11.14.0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58" r="-7358"/>
          <a:stretch>
            <a:fillRect/>
          </a:stretch>
        </p:blipFill>
        <p:spPr>
          <a:xfrm>
            <a:off x="457200" y="757238"/>
            <a:ext cx="8229600" cy="5368925"/>
          </a:xfrm>
        </p:spPr>
      </p:pic>
    </p:spTree>
    <p:extLst>
      <p:ext uri="{BB962C8B-B14F-4D97-AF65-F5344CB8AC3E}">
        <p14:creationId xmlns:p14="http://schemas.microsoft.com/office/powerpoint/2010/main" val="133633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Care about business and talk in a </a:t>
            </a:r>
            <a:r>
              <a:rPr lang="en-US" b="1" dirty="0" smtClean="0"/>
              <a:t>common language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Care about </a:t>
            </a:r>
            <a:r>
              <a:rPr lang="en-US" b="1" dirty="0" smtClean="0"/>
              <a:t>Value / Cost / Risk / Debt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you develop like this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b="1" dirty="0" smtClean="0"/>
              <a:t>Iterative &amp; incremental</a:t>
            </a:r>
          </a:p>
          <a:p>
            <a:r>
              <a:rPr lang="en-US" dirty="0" smtClean="0"/>
              <a:t>If so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Be ready for </a:t>
            </a:r>
            <a:r>
              <a:rPr lang="en-US" b="1" dirty="0" smtClean="0"/>
              <a:t>continuous changes</a:t>
            </a:r>
          </a:p>
          <a:p>
            <a:r>
              <a:rPr lang="en-US" dirty="0" smtClean="0"/>
              <a:t>Those changes could mean increasing the cost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The key: Good SW design!</a:t>
            </a:r>
          </a:p>
          <a:p>
            <a:r>
              <a:rPr lang="en-US" dirty="0" smtClean="0"/>
              <a:t>SW Design</a:t>
            </a:r>
          </a:p>
          <a:p>
            <a:pPr lvl="1"/>
            <a:r>
              <a:rPr lang="en-US" dirty="0" smtClean="0"/>
              <a:t>Focus on building software </a:t>
            </a:r>
            <a:r>
              <a:rPr lang="en-US" b="1" dirty="0" smtClean="0"/>
              <a:t>easy to change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9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7201"/>
            <a:ext cx="8229600" cy="35687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Business people don’t understand us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But, do we understand them?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en-US" dirty="0" smtClean="0"/>
              <a:t>Let’s talk in the </a:t>
            </a:r>
            <a:r>
              <a:rPr lang="en-US" b="1" dirty="0" smtClean="0">
                <a:solidFill>
                  <a:srgbClr val="000000"/>
                </a:solidFill>
              </a:rPr>
              <a:t>same language</a:t>
            </a:r>
            <a:r>
              <a:rPr lang="en-US" dirty="0" smtClean="0"/>
              <a:t> to improve </a:t>
            </a:r>
            <a:r>
              <a:rPr lang="en-US" b="1" dirty="0" smtClean="0"/>
              <a:t>communication</a:t>
            </a:r>
            <a:r>
              <a:rPr lang="en-US" dirty="0" smtClean="0"/>
              <a:t> and </a:t>
            </a:r>
            <a:r>
              <a:rPr lang="en-US" b="1" dirty="0" smtClean="0"/>
              <a:t>trust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7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hank-you-question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3" r="-7333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25871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refactoring-fox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8" b="-7998"/>
          <a:stretch>
            <a:fillRect/>
          </a:stretch>
        </p:blipFill>
        <p:spPr>
          <a:xfrm>
            <a:off x="457200" y="756558"/>
            <a:ext cx="8229600" cy="5369605"/>
          </a:xfrm>
        </p:spPr>
      </p:pic>
    </p:spTree>
    <p:extLst>
      <p:ext uri="{BB962C8B-B14F-4D97-AF65-F5344CB8AC3E}">
        <p14:creationId xmlns:p14="http://schemas.microsoft.com/office/powerpoint/2010/main" val="127281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_649671_k2CG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2" r="-17882"/>
          <a:stretch>
            <a:fillRect/>
          </a:stretch>
        </p:blipFill>
        <p:spPr>
          <a:xfrm>
            <a:off x="457200" y="757238"/>
            <a:ext cx="8229600" cy="5368925"/>
          </a:xfrm>
        </p:spPr>
      </p:pic>
    </p:spTree>
    <p:extLst>
      <p:ext uri="{BB962C8B-B14F-4D97-AF65-F5344CB8AC3E}">
        <p14:creationId xmlns:p14="http://schemas.microsoft.com/office/powerpoint/2010/main" val="32072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4801"/>
            <a:ext cx="8229600" cy="322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Business mindset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“Reformulate the benefits of using good practices in terms that make sens</a:t>
            </a:r>
            <a:r>
              <a:rPr lang="en-US" dirty="0" smtClean="0"/>
              <a:t>e for the business.”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8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are here to satisfy business needs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384123"/>
              </p:ext>
            </p:extLst>
          </p:nvPr>
        </p:nvGraphicFramePr>
        <p:xfrm>
          <a:off x="457200" y="1600200"/>
          <a:ext cx="8229600" cy="4598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/>
                <a:gridCol w="4114800"/>
              </a:tblGrid>
              <a:tr h="1136650">
                <a:tc>
                  <a:txBody>
                    <a:bodyPr/>
                    <a:lstStyle/>
                    <a:p>
                      <a:r>
                        <a:rPr lang="en-US" dirty="0" smtClean="0"/>
                        <a:t>Early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delivery </a:t>
                      </a:r>
                      <a:r>
                        <a:rPr lang="en-US" baseline="0" dirty="0" smtClean="0"/>
                        <a:t>of </a:t>
                      </a:r>
                      <a:r>
                        <a:rPr lang="en-US" b="1" baseline="0" dirty="0" smtClean="0"/>
                        <a:t>VALUE</a:t>
                      </a:r>
                      <a:r>
                        <a:rPr lang="en-US" baseline="0" dirty="0" smtClean="0"/>
                        <a:t>,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on investment (ROI)</a:t>
                      </a:r>
                    </a:p>
                    <a:p>
                      <a:r>
                        <a:rPr lang="en-US" dirty="0" smtClean="0"/>
                        <a:t>Hypothesis validation</a:t>
                      </a:r>
                    </a:p>
                    <a:p>
                      <a:r>
                        <a:rPr lang="en-US" dirty="0" smtClean="0"/>
                        <a:t>Risk reduction</a:t>
                      </a:r>
                    </a:p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1136650">
                <a:tc>
                  <a:txBody>
                    <a:bodyPr/>
                    <a:lstStyle/>
                    <a:p>
                      <a:r>
                        <a:rPr lang="en-US" dirty="0" smtClean="0"/>
                        <a:t>With the lowest possible </a:t>
                      </a:r>
                      <a:r>
                        <a:rPr lang="en-US" b="1" dirty="0" smtClean="0"/>
                        <a:t>COST</a:t>
                      </a:r>
                      <a:r>
                        <a:rPr lang="en-US" dirty="0" smtClean="0"/>
                        <a:t>,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36650">
                <a:tc>
                  <a:txBody>
                    <a:bodyPr/>
                    <a:lstStyle/>
                    <a:p>
                      <a:r>
                        <a:rPr lang="en-US" dirty="0" smtClean="0"/>
                        <a:t>Keeping </a:t>
                      </a:r>
                      <a:r>
                        <a:rPr lang="en-US" b="0" dirty="0" smtClean="0"/>
                        <a:t>OPTIONS</a:t>
                      </a:r>
                      <a:r>
                        <a:rPr lang="en-US" dirty="0" smtClean="0"/>
                        <a:t> open,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 that </a:t>
                      </a:r>
                      <a:r>
                        <a:rPr lang="en-US" b="1" dirty="0" smtClean="0"/>
                        <a:t>RISK</a:t>
                      </a:r>
                      <a:r>
                        <a:rPr lang="en-US" dirty="0" smtClean="0"/>
                        <a:t> is reduced</a:t>
                      </a:r>
                    </a:p>
                    <a:p>
                      <a:r>
                        <a:rPr lang="en-US" dirty="0" smtClean="0"/>
                        <a:t>(To</a:t>
                      </a:r>
                      <a:r>
                        <a:rPr lang="en-US" baseline="0" dirty="0" smtClean="0"/>
                        <a:t> be able to face uncertainty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1136650">
                <a:tc>
                  <a:txBody>
                    <a:bodyPr/>
                    <a:lstStyle/>
                    <a:p>
                      <a:r>
                        <a:rPr lang="en-US" dirty="0" smtClean="0"/>
                        <a:t>With </a:t>
                      </a:r>
                      <a:r>
                        <a:rPr lang="en-US" b="1" dirty="0" smtClean="0"/>
                        <a:t>DEBT</a:t>
                      </a:r>
                      <a:r>
                        <a:rPr lang="en-US" baseline="0" dirty="0" smtClean="0"/>
                        <a:t> under control,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avoid being unable to pay it off in the future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17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739901"/>
            <a:ext cx="8229600" cy="313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Business needs</a:t>
            </a:r>
          </a:p>
          <a:p>
            <a:pPr marL="0" indent="0">
              <a:buFont typeface="Arial"/>
              <a:buNone/>
            </a:pPr>
            <a:r>
              <a:rPr lang="en-US" b="1" dirty="0" smtClean="0"/>
              <a:t>Value, Cost, Risk &amp; Debt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Iterative &amp; incremental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Change &amp; evolution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68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8-04-02 at 10.15.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83" r="-30883"/>
          <a:stretch>
            <a:fillRect/>
          </a:stretch>
        </p:blipFill>
        <p:spPr>
          <a:xfrm>
            <a:off x="406401" y="914401"/>
            <a:ext cx="7784604" cy="4470400"/>
          </a:xfrm>
        </p:spPr>
      </p:pic>
    </p:spTree>
    <p:extLst>
      <p:ext uri="{BB962C8B-B14F-4D97-AF65-F5344CB8AC3E}">
        <p14:creationId xmlns:p14="http://schemas.microsoft.com/office/powerpoint/2010/main" val="423536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546</Words>
  <Application>Microsoft Macintosh PowerPoint</Application>
  <PresentationFormat>On-screen Show (4:3)</PresentationFormat>
  <Paragraphs>118</Paragraphs>
  <Slides>52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Software Economics</vt:lpstr>
      <vt:lpstr>Original Speakers</vt:lpstr>
      <vt:lpstr>PowerPoint Presentation</vt:lpstr>
      <vt:lpstr>PowerPoint Presentation</vt:lpstr>
      <vt:lpstr>PowerPoint Presentation</vt:lpstr>
      <vt:lpstr>PowerPoint Presentation</vt:lpstr>
      <vt:lpstr>We are here to satisfy business needs </vt:lpstr>
      <vt:lpstr>PowerPoint Presentation</vt:lpstr>
      <vt:lpstr>PowerPoint Presentation</vt:lpstr>
      <vt:lpstr>PowerPoint Presentation</vt:lpstr>
      <vt:lpstr>Waterfall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&amp; incremental Value, Risk &amp; Debt over 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Evolving a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Challenge of reliable continuous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Economic team activities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Economics</dc:title>
  <dc:creator>Josu Escalada</dc:creator>
  <cp:lastModifiedBy>Josu Escalada</cp:lastModifiedBy>
  <cp:revision>24</cp:revision>
  <dcterms:created xsi:type="dcterms:W3CDTF">2018-04-02T07:22:01Z</dcterms:created>
  <dcterms:modified xsi:type="dcterms:W3CDTF">2018-04-03T12:05:31Z</dcterms:modified>
</cp:coreProperties>
</file>